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1"/>
  </p:notesMasterIdLst>
  <p:sldIdLst>
    <p:sldId id="257" r:id="rId8"/>
    <p:sldId id="261" r:id="rId9"/>
    <p:sldId id="262" r:id="rId10"/>
    <p:sldId id="259" r:id="rId11"/>
    <p:sldId id="260" r:id="rId12"/>
    <p:sldId id="264" r:id="rId13"/>
    <p:sldId id="265" r:id="rId14"/>
    <p:sldId id="267" r:id="rId15"/>
    <p:sldId id="268" r:id="rId16"/>
    <p:sldId id="263" r:id="rId17"/>
    <p:sldId id="266" r:id="rId18"/>
    <p:sldId id="272" r:id="rId19"/>
    <p:sldId id="269" r:id="rId20"/>
    <p:sldId id="281" r:id="rId21"/>
    <p:sldId id="271"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ext uri="{19B8F6BF-5375-455C-9EA6-DF929625EA0E}">
        <p15:presenceInfo xmlns:p15="http://schemas.microsoft.com/office/powerpoint/2012/main" userId="S-1-5-21-124525095-708259637-1543119021-15190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p:scale>
          <a:sx n="74" d="100"/>
          <a:sy n="74" d="100"/>
        </p:scale>
        <p:origin x="41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5/10/2017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5/10/2017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10</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5/10/2017 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5/10/2017 1:28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16</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5/10/2017 1:32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22</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23</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5/10/2017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5/10/2017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5/10/2017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5/10/2017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20.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video" Target="NULL" TargetMode="Externa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customXml" Target="../../customXml/item4.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7.png"/><Relationship Id="rId4" Type="http://schemas.openxmlformats.org/officeDocument/2006/relationships/customXml" Target="../../customXml/item3.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7" Type="http://schemas.openxmlformats.org/officeDocument/2006/relationships/hyperlink" Target="https://github.com/bwlewis/doRedi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github.com/Azure/doAzureParallel" TargetMode="External"/><Relationship Id="rId5" Type="http://schemas.openxmlformats.org/officeDocument/2006/relationships/hyperlink" Target="https://blogs.msdn.microsoft.com/rserver/2017/01/27/best-practices-for-executing-embarrassingly-parallel-workloads-with-r-server-on-spark/" TargetMode="External"/><Relationship Id="rId4" Type="http://schemas.openxmlformats.org/officeDocument/2006/relationships/hyperlink" Target="https://cran.r-project.org/web/packages/doMPI/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9.xml"/><Relationship Id="rId1" Type="http://schemas.openxmlformats.org/officeDocument/2006/relationships/customXml" Target="../../customXml/item1.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a:t>
            </a:r>
            <a:r>
              <a:rPr lang="en-US" sz="2400" dirty="0">
                <a:gradFill>
                  <a:gsLst>
                    <a:gs pos="2917">
                      <a:schemeClr val="tx1"/>
                    </a:gs>
                    <a:gs pos="30000">
                      <a:schemeClr val="tx1"/>
                    </a:gs>
                  </a:gsLst>
                  <a:lin ang="5400000" scaled="0"/>
                </a:gradFill>
              </a:rPr>
              <a:t>http://drewconway.com/zia/2013/3/26/the-data-science-venn-diagram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623299730"/>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val="842608362"/>
                    </a:ext>
                  </a:extLst>
                </a:gridCol>
                <a:gridCol w="3152044">
                  <a:extLst>
                    <a:ext uri="{9D8B030D-6E8A-4147-A177-3AD203B41FA5}">
                      <a16:colId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val="3316597356"/>
                  </a:ext>
                </a:extLst>
              </a:tr>
              <a:tr h="370840">
                <a:tc>
                  <a:txBody>
                    <a:bodyPr/>
                    <a:lstStyle/>
                    <a:p>
                      <a:r>
                        <a:rPr lang="en-US"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val="753070625"/>
                  </a:ext>
                </a:extLst>
              </a:tr>
              <a:tr h="370840">
                <a:tc>
                  <a:txBody>
                    <a:bodyPr/>
                    <a:lstStyle/>
                    <a:p>
                      <a:r>
                        <a:rPr lang="en-US">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a:t>
            </a:r>
            <a:r>
              <a:rPr lang="en-US" sz="2400" dirty="0">
                <a:gradFill>
                  <a:gsLst>
                    <a:gs pos="2917">
                      <a:schemeClr val="tx1"/>
                    </a:gs>
                    <a:gs pos="30000">
                      <a:schemeClr val="tx1"/>
                    </a:gs>
                  </a:gsLst>
                  <a:lin ang="5400000" scaled="0"/>
                </a:gradFill>
              </a:rPr>
              <a:t>http://joelgrus.com/2013/06/09/post-prism-data-science-venn-diagram/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4907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35208" y="1641601"/>
            <a:ext cx="247671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Enterprise Reporting / ETL</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64418" y="2736641"/>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281473" y="2234894"/>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Dashboards</a:t>
            </a: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Reports</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769</TotalTime>
  <Words>2935</Words>
  <Application>Microsoft Office PowerPoint</Application>
  <PresentationFormat>Widescreen</PresentationFormat>
  <Paragraphs>497</Paragraphs>
  <Slides>23</Slides>
  <Notes>23</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23</vt:i4>
      </vt:variant>
    </vt:vector>
  </HeadingPairs>
  <TitlesOfParts>
    <vt:vector size="39" baseType="lpstr">
      <vt:lpstr>MS PGothic</vt:lpstr>
      <vt:lpstr>MS PGothic</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Office Theme</vt:lpstr>
      <vt:lpstr>COLOR TEMPLATE</vt:lpstr>
      <vt:lpstr>ads-edu-theme</vt:lpstr>
      <vt:lpstr>Scalable Data Science: Methods and Use-Cases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25</cp:revision>
  <dcterms:created xsi:type="dcterms:W3CDTF">2017-05-08T19:14:13Z</dcterms:created>
  <dcterms:modified xsi:type="dcterms:W3CDTF">2017-05-10T14:07:27Z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